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320" r:id="rId5"/>
    <p:sldId id="296" r:id="rId6"/>
    <p:sldId id="306" r:id="rId7"/>
    <p:sldId id="328" r:id="rId8"/>
    <p:sldId id="329" r:id="rId9"/>
    <p:sldId id="330" r:id="rId10"/>
    <p:sldId id="331" r:id="rId11"/>
    <p:sldId id="332" r:id="rId12"/>
    <p:sldId id="327" r:id="rId13"/>
    <p:sldId id="333" r:id="rId14"/>
  </p:sldIdLst>
  <p:sldSz cx="12192000" cy="6858000"/>
  <p:notesSz cx="6858000" cy="9144000"/>
  <p:embeddedFontLst>
    <p:embeddedFont>
      <p:font typeface="Gill Sans MT" panose="020B0502020104020203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7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7" autoAdjust="0"/>
    <p:restoredTop sz="94626" autoAdjust="0"/>
  </p:normalViewPr>
  <p:slideViewPr>
    <p:cSldViewPr>
      <p:cViewPr varScale="1">
        <p:scale>
          <a:sx n="51" d="100"/>
          <a:sy n="51" d="100"/>
        </p:scale>
        <p:origin x="1216" y="4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7D00FA-FC54-43B1-8E93-32C14A95F076}" type="doc">
      <dgm:prSet loTypeId="urn:microsoft.com/office/officeart/2018/2/layout/IconCircleList" loCatId="icon" qsTypeId="urn:microsoft.com/office/officeart/2005/8/quickstyle/simple1#4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0406F8A-C958-4D04-A8C2-B06EB39FB43E}">
      <dgm:prSet/>
      <dgm:spPr/>
      <dgm:t>
        <a:bodyPr/>
        <a:lstStyle/>
        <a:p>
          <a:r>
            <a:rPr lang="en-US" b="1" dirty="0"/>
            <a:t>Conservation programs/interventions</a:t>
          </a:r>
        </a:p>
      </dgm:t>
    </dgm:pt>
    <dgm:pt modelId="{FD418172-4917-4C58-9123-10F6C7E47775}" type="parTrans" cxnId="{464AF329-FD38-4CEA-BE1F-B1FDB2415A74}">
      <dgm:prSet/>
      <dgm:spPr/>
      <dgm:t>
        <a:bodyPr/>
        <a:lstStyle/>
        <a:p>
          <a:endParaRPr lang="en-US"/>
        </a:p>
      </dgm:t>
    </dgm:pt>
    <dgm:pt modelId="{9FC8B95D-5764-4770-AF2F-5D4CD0C0FB20}" type="sibTrans" cxnId="{464AF329-FD38-4CEA-BE1F-B1FDB2415A74}">
      <dgm:prSet/>
      <dgm:spPr/>
      <dgm:t>
        <a:bodyPr/>
        <a:lstStyle/>
        <a:p>
          <a:endParaRPr lang="en-US"/>
        </a:p>
      </dgm:t>
    </dgm:pt>
    <dgm:pt modelId="{B2806693-3781-47C1-A83F-735BF342BAEB}">
      <dgm:prSet/>
      <dgm:spPr/>
      <dgm:t>
        <a:bodyPr/>
        <a:lstStyle/>
        <a:p>
          <a:r>
            <a:rPr lang="en-US" b="1" dirty="0"/>
            <a:t>Successes/achievements</a:t>
          </a:r>
        </a:p>
      </dgm:t>
    </dgm:pt>
    <dgm:pt modelId="{782D7A76-6211-4F12-A9EC-5E7B91BFB922}" type="parTrans" cxnId="{EAE50BCA-3BF5-4D8D-9AB2-6BA5AEA78E90}">
      <dgm:prSet/>
      <dgm:spPr/>
      <dgm:t>
        <a:bodyPr/>
        <a:lstStyle/>
        <a:p>
          <a:endParaRPr lang="en-US"/>
        </a:p>
      </dgm:t>
    </dgm:pt>
    <dgm:pt modelId="{07083F2C-16EC-4DB1-8FCC-77771108E94F}" type="sibTrans" cxnId="{EAE50BCA-3BF5-4D8D-9AB2-6BA5AEA78E90}">
      <dgm:prSet/>
      <dgm:spPr/>
      <dgm:t>
        <a:bodyPr/>
        <a:lstStyle/>
        <a:p>
          <a:endParaRPr lang="en-US"/>
        </a:p>
      </dgm:t>
    </dgm:pt>
    <dgm:pt modelId="{3BD09393-6878-4DEF-B0A3-8A38086429E7}">
      <dgm:prSet/>
      <dgm:spPr/>
      <dgm:t>
        <a:bodyPr/>
        <a:lstStyle/>
        <a:p>
          <a:r>
            <a:rPr lang="en-US" b="1" dirty="0"/>
            <a:t>Key challenges</a:t>
          </a:r>
        </a:p>
      </dgm:t>
    </dgm:pt>
    <dgm:pt modelId="{A7179E03-6B78-43C2-BE12-E99A3D19D1FE}" type="parTrans" cxnId="{069A653E-4B39-4D78-AE3B-49BF85F98CD3}">
      <dgm:prSet/>
      <dgm:spPr/>
      <dgm:t>
        <a:bodyPr/>
        <a:lstStyle/>
        <a:p>
          <a:endParaRPr lang="en-US"/>
        </a:p>
      </dgm:t>
    </dgm:pt>
    <dgm:pt modelId="{1DC799A9-F99F-48F0-9B19-5C9FDED26B4B}" type="sibTrans" cxnId="{069A653E-4B39-4D78-AE3B-49BF85F98CD3}">
      <dgm:prSet/>
      <dgm:spPr/>
      <dgm:t>
        <a:bodyPr/>
        <a:lstStyle/>
        <a:p>
          <a:endParaRPr lang="en-US"/>
        </a:p>
      </dgm:t>
    </dgm:pt>
    <dgm:pt modelId="{0C0C71EE-8B28-46C6-86CC-D6BB00FDC598}">
      <dgm:prSet/>
      <dgm:spPr/>
      <dgm:t>
        <a:bodyPr/>
        <a:lstStyle/>
        <a:p>
          <a:r>
            <a:rPr lang="en-US" b="1" dirty="0"/>
            <a:t>Solutions/Recommendations</a:t>
          </a:r>
        </a:p>
      </dgm:t>
    </dgm:pt>
    <dgm:pt modelId="{F9F06B08-2D8F-4009-B25C-43EB509084AB}" type="parTrans" cxnId="{49DA3854-B51F-4BD8-916E-036C502EAE2B}">
      <dgm:prSet/>
      <dgm:spPr/>
      <dgm:t>
        <a:bodyPr/>
        <a:lstStyle/>
        <a:p>
          <a:endParaRPr lang="en-US"/>
        </a:p>
      </dgm:t>
    </dgm:pt>
    <dgm:pt modelId="{663AF5A1-B197-447A-BB59-3F8A7A309754}" type="sibTrans" cxnId="{49DA3854-B51F-4BD8-916E-036C502EAE2B}">
      <dgm:prSet/>
      <dgm:spPr/>
      <dgm:t>
        <a:bodyPr/>
        <a:lstStyle/>
        <a:p>
          <a:endParaRPr lang="en-US"/>
        </a:p>
      </dgm:t>
    </dgm:pt>
    <dgm:pt modelId="{CA54C8C1-14C5-4CCE-8184-CA06177D40D9}">
      <dgm:prSet/>
      <dgm:spPr/>
      <dgm:t>
        <a:bodyPr/>
        <a:lstStyle/>
        <a:p>
          <a:r>
            <a:rPr lang="en-US" b="1" dirty="0"/>
            <a:t>Opportunities</a:t>
          </a:r>
        </a:p>
      </dgm:t>
    </dgm:pt>
    <dgm:pt modelId="{1AABDC74-36F4-451E-ABC9-71A7F1FE61EC}" type="parTrans" cxnId="{F86F3F9E-9FC5-4B61-B8C9-366DFE41E89F}">
      <dgm:prSet/>
      <dgm:spPr/>
      <dgm:t>
        <a:bodyPr/>
        <a:lstStyle/>
        <a:p>
          <a:endParaRPr lang="en-US"/>
        </a:p>
      </dgm:t>
    </dgm:pt>
    <dgm:pt modelId="{6F2BB0EA-BB0E-493D-85CF-587F1E6E248F}" type="sibTrans" cxnId="{F86F3F9E-9FC5-4B61-B8C9-366DFE41E89F}">
      <dgm:prSet/>
      <dgm:spPr/>
      <dgm:t>
        <a:bodyPr/>
        <a:lstStyle/>
        <a:p>
          <a:endParaRPr lang="en-US"/>
        </a:p>
      </dgm:t>
    </dgm:pt>
    <dgm:pt modelId="{71FCF278-917C-4B76-823D-47F67AE3AC23}">
      <dgm:prSet/>
      <dgm:spPr/>
      <dgm:t>
        <a:bodyPr/>
        <a:lstStyle/>
        <a:p>
          <a:r>
            <a:rPr lang="en-GB" b="1" dirty="0"/>
            <a:t>Alignment with the AAID</a:t>
          </a:r>
          <a:endParaRPr lang="en-US" b="1" dirty="0"/>
        </a:p>
      </dgm:t>
    </dgm:pt>
    <dgm:pt modelId="{7CE66779-F9B9-47C9-9609-1F947E738602}" type="parTrans" cxnId="{1ED9FD20-66CC-4419-BE53-9ADB50F676FD}">
      <dgm:prSet/>
      <dgm:spPr/>
      <dgm:t>
        <a:bodyPr/>
        <a:lstStyle/>
        <a:p>
          <a:endParaRPr lang="en-US"/>
        </a:p>
      </dgm:t>
    </dgm:pt>
    <dgm:pt modelId="{09287508-00A9-4175-97CD-6CD2514885F9}" type="sibTrans" cxnId="{1ED9FD20-66CC-4419-BE53-9ADB50F676FD}">
      <dgm:prSet/>
      <dgm:spPr/>
      <dgm:t>
        <a:bodyPr/>
        <a:lstStyle/>
        <a:p>
          <a:endParaRPr lang="en-US"/>
        </a:p>
      </dgm:t>
    </dgm:pt>
    <dgm:pt modelId="{4E528BAB-6F84-436E-8D18-AA5BC522ADAD}" type="pres">
      <dgm:prSet presAssocID="{B87D00FA-FC54-43B1-8E93-32C14A95F076}" presName="root" presStyleCnt="0">
        <dgm:presLayoutVars>
          <dgm:dir/>
          <dgm:resizeHandles val="exact"/>
        </dgm:presLayoutVars>
      </dgm:prSet>
      <dgm:spPr/>
    </dgm:pt>
    <dgm:pt modelId="{852A72AF-B903-40D4-ACD1-A9B310A6D4B7}" type="pres">
      <dgm:prSet presAssocID="{B87D00FA-FC54-43B1-8E93-32C14A95F076}" presName="container" presStyleCnt="0">
        <dgm:presLayoutVars>
          <dgm:dir/>
          <dgm:resizeHandles val="exact"/>
        </dgm:presLayoutVars>
      </dgm:prSet>
      <dgm:spPr/>
    </dgm:pt>
    <dgm:pt modelId="{9B4DEBFC-8FB3-4A35-8760-CF282F95E292}" type="pres">
      <dgm:prSet presAssocID="{70406F8A-C958-4D04-A8C2-B06EB39FB43E}" presName="compNode" presStyleCnt="0"/>
      <dgm:spPr/>
    </dgm:pt>
    <dgm:pt modelId="{75FF0389-A03D-486B-AFF1-32263DD2882C}" type="pres">
      <dgm:prSet presAssocID="{70406F8A-C958-4D04-A8C2-B06EB39FB43E}" presName="iconBgRect" presStyleLbl="bgShp" presStyleIdx="0" presStyleCnt="6"/>
      <dgm:spPr/>
    </dgm:pt>
    <dgm:pt modelId="{46C9F055-59C2-4B50-AA92-596C2EA305F0}" type="pres">
      <dgm:prSet presAssocID="{70406F8A-C958-4D04-A8C2-B06EB39FB43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</dgm:pt>
    <dgm:pt modelId="{21C1D710-9F22-4685-B66D-A39170488120}" type="pres">
      <dgm:prSet presAssocID="{70406F8A-C958-4D04-A8C2-B06EB39FB43E}" presName="spaceRect" presStyleCnt="0"/>
      <dgm:spPr/>
    </dgm:pt>
    <dgm:pt modelId="{2FC6DBA1-961B-423F-AB06-84865DE1902B}" type="pres">
      <dgm:prSet presAssocID="{70406F8A-C958-4D04-A8C2-B06EB39FB43E}" presName="textRect" presStyleLbl="revTx" presStyleIdx="0" presStyleCnt="6">
        <dgm:presLayoutVars>
          <dgm:chMax val="1"/>
          <dgm:chPref val="1"/>
        </dgm:presLayoutVars>
      </dgm:prSet>
      <dgm:spPr/>
    </dgm:pt>
    <dgm:pt modelId="{F44489A0-59E6-430A-9368-CE4D504C871B}" type="pres">
      <dgm:prSet presAssocID="{9FC8B95D-5764-4770-AF2F-5D4CD0C0FB20}" presName="sibTrans" presStyleLbl="sibTrans2D1" presStyleIdx="0" presStyleCnt="0"/>
      <dgm:spPr/>
    </dgm:pt>
    <dgm:pt modelId="{6B31D835-4150-4C82-A2F3-87FDF0B8F890}" type="pres">
      <dgm:prSet presAssocID="{B2806693-3781-47C1-A83F-735BF342BAEB}" presName="compNode" presStyleCnt="0"/>
      <dgm:spPr/>
    </dgm:pt>
    <dgm:pt modelId="{2DC1508C-8490-465A-A8B0-A2F6545C490B}" type="pres">
      <dgm:prSet presAssocID="{B2806693-3781-47C1-A83F-735BF342BAEB}" presName="iconBgRect" presStyleLbl="bgShp" presStyleIdx="1" presStyleCnt="6"/>
      <dgm:spPr/>
    </dgm:pt>
    <dgm:pt modelId="{6C558B45-7BD2-43CA-9335-3216F57A26D7}" type="pres">
      <dgm:prSet presAssocID="{B2806693-3781-47C1-A83F-735BF342BAEB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</dgm:pt>
    <dgm:pt modelId="{3356C990-3036-49CB-8A29-A868040651BF}" type="pres">
      <dgm:prSet presAssocID="{B2806693-3781-47C1-A83F-735BF342BAEB}" presName="spaceRect" presStyleCnt="0"/>
      <dgm:spPr/>
    </dgm:pt>
    <dgm:pt modelId="{C2302C05-2479-4559-8955-1B509038AD07}" type="pres">
      <dgm:prSet presAssocID="{B2806693-3781-47C1-A83F-735BF342BAEB}" presName="textRect" presStyleLbl="revTx" presStyleIdx="1" presStyleCnt="6">
        <dgm:presLayoutVars>
          <dgm:chMax val="1"/>
          <dgm:chPref val="1"/>
        </dgm:presLayoutVars>
      </dgm:prSet>
      <dgm:spPr/>
    </dgm:pt>
    <dgm:pt modelId="{7C3D6BE2-309C-4CFA-B160-98B2AB9EF6F5}" type="pres">
      <dgm:prSet presAssocID="{07083F2C-16EC-4DB1-8FCC-77771108E94F}" presName="sibTrans" presStyleLbl="sibTrans2D1" presStyleIdx="0" presStyleCnt="0"/>
      <dgm:spPr/>
    </dgm:pt>
    <dgm:pt modelId="{B5CD0C24-1967-444A-B7BC-AD63102FCD76}" type="pres">
      <dgm:prSet presAssocID="{3BD09393-6878-4DEF-B0A3-8A38086429E7}" presName="compNode" presStyleCnt="0"/>
      <dgm:spPr/>
    </dgm:pt>
    <dgm:pt modelId="{FBC4CAB0-E91E-4368-B1E8-165F3231FFB1}" type="pres">
      <dgm:prSet presAssocID="{3BD09393-6878-4DEF-B0A3-8A38086429E7}" presName="iconBgRect" presStyleLbl="bgShp" presStyleIdx="2" presStyleCnt="6"/>
      <dgm:spPr/>
    </dgm:pt>
    <dgm:pt modelId="{731AA286-3C3A-4CB0-B6BC-DBEEF1BC0FF2}" type="pres">
      <dgm:prSet presAssocID="{3BD09393-6878-4DEF-B0A3-8A38086429E7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</dgm:pt>
    <dgm:pt modelId="{0A40FDAF-9027-4C36-818C-537AAEE89108}" type="pres">
      <dgm:prSet presAssocID="{3BD09393-6878-4DEF-B0A3-8A38086429E7}" presName="spaceRect" presStyleCnt="0"/>
      <dgm:spPr/>
    </dgm:pt>
    <dgm:pt modelId="{74257F1E-1C68-4523-8502-826DD040B724}" type="pres">
      <dgm:prSet presAssocID="{3BD09393-6878-4DEF-B0A3-8A38086429E7}" presName="textRect" presStyleLbl="revTx" presStyleIdx="2" presStyleCnt="6">
        <dgm:presLayoutVars>
          <dgm:chMax val="1"/>
          <dgm:chPref val="1"/>
        </dgm:presLayoutVars>
      </dgm:prSet>
      <dgm:spPr/>
    </dgm:pt>
    <dgm:pt modelId="{D377B453-A8EF-4B68-9C4B-B33BCDE226E0}" type="pres">
      <dgm:prSet presAssocID="{1DC799A9-F99F-48F0-9B19-5C9FDED26B4B}" presName="sibTrans" presStyleLbl="sibTrans2D1" presStyleIdx="0" presStyleCnt="0"/>
      <dgm:spPr/>
    </dgm:pt>
    <dgm:pt modelId="{9ED292ED-4893-46F3-97A0-96B359ABE155}" type="pres">
      <dgm:prSet presAssocID="{0C0C71EE-8B28-46C6-86CC-D6BB00FDC598}" presName="compNode" presStyleCnt="0"/>
      <dgm:spPr/>
    </dgm:pt>
    <dgm:pt modelId="{63B49E9A-5392-4967-842B-76D858F54B9F}" type="pres">
      <dgm:prSet presAssocID="{0C0C71EE-8B28-46C6-86CC-D6BB00FDC598}" presName="iconBgRect" presStyleLbl="bgShp" presStyleIdx="3" presStyleCnt="6"/>
      <dgm:spPr/>
    </dgm:pt>
    <dgm:pt modelId="{40656427-257B-4DEA-818F-56F95C207646}" type="pres">
      <dgm:prSet presAssocID="{0C0C71EE-8B28-46C6-86CC-D6BB00FDC59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</dgm:pt>
    <dgm:pt modelId="{5B503CAB-1A0B-4B6C-AE67-0C690397E6BB}" type="pres">
      <dgm:prSet presAssocID="{0C0C71EE-8B28-46C6-86CC-D6BB00FDC598}" presName="spaceRect" presStyleCnt="0"/>
      <dgm:spPr/>
    </dgm:pt>
    <dgm:pt modelId="{3789490B-3958-48A0-A438-497FD7228DB8}" type="pres">
      <dgm:prSet presAssocID="{0C0C71EE-8B28-46C6-86CC-D6BB00FDC598}" presName="textRect" presStyleLbl="revTx" presStyleIdx="3" presStyleCnt="6">
        <dgm:presLayoutVars>
          <dgm:chMax val="1"/>
          <dgm:chPref val="1"/>
        </dgm:presLayoutVars>
      </dgm:prSet>
      <dgm:spPr/>
    </dgm:pt>
    <dgm:pt modelId="{826919B7-8014-4C85-9C17-E0BF62B5130E}" type="pres">
      <dgm:prSet presAssocID="{663AF5A1-B197-447A-BB59-3F8A7A309754}" presName="sibTrans" presStyleLbl="sibTrans2D1" presStyleIdx="0" presStyleCnt="0"/>
      <dgm:spPr/>
    </dgm:pt>
    <dgm:pt modelId="{D1F16E5D-6289-421C-AFC1-13F25B50D5B7}" type="pres">
      <dgm:prSet presAssocID="{CA54C8C1-14C5-4CCE-8184-CA06177D40D9}" presName="compNode" presStyleCnt="0"/>
      <dgm:spPr/>
    </dgm:pt>
    <dgm:pt modelId="{932CBE66-AAAA-4ABF-804A-DB7DA23DF313}" type="pres">
      <dgm:prSet presAssocID="{CA54C8C1-14C5-4CCE-8184-CA06177D40D9}" presName="iconBgRect" presStyleLbl="bgShp" presStyleIdx="4" presStyleCnt="6"/>
      <dgm:spPr/>
    </dgm:pt>
    <dgm:pt modelId="{5B54493F-03B9-49E1-8EE6-99CCE1855514}" type="pres">
      <dgm:prSet presAssocID="{CA54C8C1-14C5-4CCE-8184-CA06177D40D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</dgm:pt>
    <dgm:pt modelId="{43ECF478-FE7C-48CF-B580-183877193C97}" type="pres">
      <dgm:prSet presAssocID="{CA54C8C1-14C5-4CCE-8184-CA06177D40D9}" presName="spaceRect" presStyleCnt="0"/>
      <dgm:spPr/>
    </dgm:pt>
    <dgm:pt modelId="{0877E3E1-C5B3-481A-8223-16D184065D72}" type="pres">
      <dgm:prSet presAssocID="{CA54C8C1-14C5-4CCE-8184-CA06177D40D9}" presName="textRect" presStyleLbl="revTx" presStyleIdx="4" presStyleCnt="6">
        <dgm:presLayoutVars>
          <dgm:chMax val="1"/>
          <dgm:chPref val="1"/>
        </dgm:presLayoutVars>
      </dgm:prSet>
      <dgm:spPr/>
    </dgm:pt>
    <dgm:pt modelId="{B6684BB7-52BC-4167-9935-CECB0BE6A354}" type="pres">
      <dgm:prSet presAssocID="{6F2BB0EA-BB0E-493D-85CF-587F1E6E248F}" presName="sibTrans" presStyleLbl="sibTrans2D1" presStyleIdx="0" presStyleCnt="0"/>
      <dgm:spPr/>
    </dgm:pt>
    <dgm:pt modelId="{2F71F9FA-ED68-4761-BD77-71FF750D5DD5}" type="pres">
      <dgm:prSet presAssocID="{71FCF278-917C-4B76-823D-47F67AE3AC23}" presName="compNode" presStyleCnt="0"/>
      <dgm:spPr/>
    </dgm:pt>
    <dgm:pt modelId="{83B958F5-E923-4F26-90B2-A02494C925E4}" type="pres">
      <dgm:prSet presAssocID="{71FCF278-917C-4B76-823D-47F67AE3AC23}" presName="iconBgRect" presStyleLbl="bgShp" presStyleIdx="5" presStyleCnt="6"/>
      <dgm:spPr/>
    </dgm:pt>
    <dgm:pt modelId="{65FD3450-A3B1-4BE7-A538-C20E14F49793}" type="pres">
      <dgm:prSet presAssocID="{71FCF278-917C-4B76-823D-47F67AE3AC2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</dgm:pt>
    <dgm:pt modelId="{7CD9C746-8F47-4431-BE0A-C8DA2FC6F76A}" type="pres">
      <dgm:prSet presAssocID="{71FCF278-917C-4B76-823D-47F67AE3AC23}" presName="spaceRect" presStyleCnt="0"/>
      <dgm:spPr/>
    </dgm:pt>
    <dgm:pt modelId="{FB6CD7E4-E90F-4147-BA86-008534C09D54}" type="pres">
      <dgm:prSet presAssocID="{71FCF278-917C-4B76-823D-47F67AE3AC23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B6AE2009-D758-4051-99CC-7BE3FC34C6BD}" type="presOf" srcId="{1DC799A9-F99F-48F0-9B19-5C9FDED26B4B}" destId="{D377B453-A8EF-4B68-9C4B-B33BCDE226E0}" srcOrd="0" destOrd="0" presId="urn:microsoft.com/office/officeart/2018/2/layout/IconCircleList"/>
    <dgm:cxn modelId="{1ED9FD20-66CC-4419-BE53-9ADB50F676FD}" srcId="{B87D00FA-FC54-43B1-8E93-32C14A95F076}" destId="{71FCF278-917C-4B76-823D-47F67AE3AC23}" srcOrd="5" destOrd="0" parTransId="{7CE66779-F9B9-47C9-9609-1F947E738602}" sibTransId="{09287508-00A9-4175-97CD-6CD2514885F9}"/>
    <dgm:cxn modelId="{464AF329-FD38-4CEA-BE1F-B1FDB2415A74}" srcId="{B87D00FA-FC54-43B1-8E93-32C14A95F076}" destId="{70406F8A-C958-4D04-A8C2-B06EB39FB43E}" srcOrd="0" destOrd="0" parTransId="{FD418172-4917-4C58-9123-10F6C7E47775}" sibTransId="{9FC8B95D-5764-4770-AF2F-5D4CD0C0FB20}"/>
    <dgm:cxn modelId="{069A653E-4B39-4D78-AE3B-49BF85F98CD3}" srcId="{B87D00FA-FC54-43B1-8E93-32C14A95F076}" destId="{3BD09393-6878-4DEF-B0A3-8A38086429E7}" srcOrd="2" destOrd="0" parTransId="{A7179E03-6B78-43C2-BE12-E99A3D19D1FE}" sibTransId="{1DC799A9-F99F-48F0-9B19-5C9FDED26B4B}"/>
    <dgm:cxn modelId="{A0F1004B-179D-403C-A6C8-5126DF749E7D}" type="presOf" srcId="{07083F2C-16EC-4DB1-8FCC-77771108E94F}" destId="{7C3D6BE2-309C-4CFA-B160-98B2AB9EF6F5}" srcOrd="0" destOrd="0" presId="urn:microsoft.com/office/officeart/2018/2/layout/IconCircleList"/>
    <dgm:cxn modelId="{FBA24F4C-451F-4B90-BC6E-BEEF25ED2737}" type="presOf" srcId="{71FCF278-917C-4B76-823D-47F67AE3AC23}" destId="{FB6CD7E4-E90F-4147-BA86-008534C09D54}" srcOrd="0" destOrd="0" presId="urn:microsoft.com/office/officeart/2018/2/layout/IconCircleList"/>
    <dgm:cxn modelId="{49DA3854-B51F-4BD8-916E-036C502EAE2B}" srcId="{B87D00FA-FC54-43B1-8E93-32C14A95F076}" destId="{0C0C71EE-8B28-46C6-86CC-D6BB00FDC598}" srcOrd="3" destOrd="0" parTransId="{F9F06B08-2D8F-4009-B25C-43EB509084AB}" sibTransId="{663AF5A1-B197-447A-BB59-3F8A7A309754}"/>
    <dgm:cxn modelId="{C924DF79-C66D-44EA-BDFF-9795E3D0EE08}" type="presOf" srcId="{0C0C71EE-8B28-46C6-86CC-D6BB00FDC598}" destId="{3789490B-3958-48A0-A438-497FD7228DB8}" srcOrd="0" destOrd="0" presId="urn:microsoft.com/office/officeart/2018/2/layout/IconCircleList"/>
    <dgm:cxn modelId="{4AFF147B-F301-41C7-A81F-57EF0CE14D2C}" type="presOf" srcId="{B2806693-3781-47C1-A83F-735BF342BAEB}" destId="{C2302C05-2479-4559-8955-1B509038AD07}" srcOrd="0" destOrd="0" presId="urn:microsoft.com/office/officeart/2018/2/layout/IconCircleList"/>
    <dgm:cxn modelId="{2DE7B87C-8FCB-4E3A-ACA6-BA0F6E523FA9}" type="presOf" srcId="{9FC8B95D-5764-4770-AF2F-5D4CD0C0FB20}" destId="{F44489A0-59E6-430A-9368-CE4D504C871B}" srcOrd="0" destOrd="0" presId="urn:microsoft.com/office/officeart/2018/2/layout/IconCircleList"/>
    <dgm:cxn modelId="{03099581-7FB2-4946-BBB4-098323E8FA02}" type="presOf" srcId="{6F2BB0EA-BB0E-493D-85CF-587F1E6E248F}" destId="{B6684BB7-52BC-4167-9935-CECB0BE6A354}" srcOrd="0" destOrd="0" presId="urn:microsoft.com/office/officeart/2018/2/layout/IconCircleList"/>
    <dgm:cxn modelId="{05224B84-1082-4C79-A75E-F137232321BB}" type="presOf" srcId="{663AF5A1-B197-447A-BB59-3F8A7A309754}" destId="{826919B7-8014-4C85-9C17-E0BF62B5130E}" srcOrd="0" destOrd="0" presId="urn:microsoft.com/office/officeart/2018/2/layout/IconCircleList"/>
    <dgm:cxn modelId="{42E8FA88-FDEF-447F-A9D1-3D3AF0B78539}" type="presOf" srcId="{B87D00FA-FC54-43B1-8E93-32C14A95F076}" destId="{4E528BAB-6F84-436E-8D18-AA5BC522ADAD}" srcOrd="0" destOrd="0" presId="urn:microsoft.com/office/officeart/2018/2/layout/IconCircleList"/>
    <dgm:cxn modelId="{F86F3F9E-9FC5-4B61-B8C9-366DFE41E89F}" srcId="{B87D00FA-FC54-43B1-8E93-32C14A95F076}" destId="{CA54C8C1-14C5-4CCE-8184-CA06177D40D9}" srcOrd="4" destOrd="0" parTransId="{1AABDC74-36F4-451E-ABC9-71A7F1FE61EC}" sibTransId="{6F2BB0EA-BB0E-493D-85CF-587F1E6E248F}"/>
    <dgm:cxn modelId="{A61D23C5-88A1-4F60-B639-3FCFAB9C1085}" type="presOf" srcId="{CA54C8C1-14C5-4CCE-8184-CA06177D40D9}" destId="{0877E3E1-C5B3-481A-8223-16D184065D72}" srcOrd="0" destOrd="0" presId="urn:microsoft.com/office/officeart/2018/2/layout/IconCircleList"/>
    <dgm:cxn modelId="{EAE50BCA-3BF5-4D8D-9AB2-6BA5AEA78E90}" srcId="{B87D00FA-FC54-43B1-8E93-32C14A95F076}" destId="{B2806693-3781-47C1-A83F-735BF342BAEB}" srcOrd="1" destOrd="0" parTransId="{782D7A76-6211-4F12-A9EC-5E7B91BFB922}" sibTransId="{07083F2C-16EC-4DB1-8FCC-77771108E94F}"/>
    <dgm:cxn modelId="{62AC0BF0-39C4-4994-9E23-E34B75295660}" type="presOf" srcId="{70406F8A-C958-4D04-A8C2-B06EB39FB43E}" destId="{2FC6DBA1-961B-423F-AB06-84865DE1902B}" srcOrd="0" destOrd="0" presId="urn:microsoft.com/office/officeart/2018/2/layout/IconCircleList"/>
    <dgm:cxn modelId="{038AC7F9-FC52-475C-8E83-15E8078F56B6}" type="presOf" srcId="{3BD09393-6878-4DEF-B0A3-8A38086429E7}" destId="{74257F1E-1C68-4523-8502-826DD040B724}" srcOrd="0" destOrd="0" presId="urn:microsoft.com/office/officeart/2018/2/layout/IconCircleList"/>
    <dgm:cxn modelId="{29A60EFF-66C9-4950-B2FD-F3F7B87B8DB9}" type="presParOf" srcId="{4E528BAB-6F84-436E-8D18-AA5BC522ADAD}" destId="{852A72AF-B903-40D4-ACD1-A9B310A6D4B7}" srcOrd="0" destOrd="0" presId="urn:microsoft.com/office/officeart/2018/2/layout/IconCircleList"/>
    <dgm:cxn modelId="{744E4634-8F19-46C5-89EA-F55C01226C95}" type="presParOf" srcId="{852A72AF-B903-40D4-ACD1-A9B310A6D4B7}" destId="{9B4DEBFC-8FB3-4A35-8760-CF282F95E292}" srcOrd="0" destOrd="0" presId="urn:microsoft.com/office/officeart/2018/2/layout/IconCircleList"/>
    <dgm:cxn modelId="{DFFED7F4-34C1-48F0-AD4E-D93D3C9BA11E}" type="presParOf" srcId="{9B4DEBFC-8FB3-4A35-8760-CF282F95E292}" destId="{75FF0389-A03D-486B-AFF1-32263DD2882C}" srcOrd="0" destOrd="0" presId="urn:microsoft.com/office/officeart/2018/2/layout/IconCircleList"/>
    <dgm:cxn modelId="{CF73D130-D466-40BD-AB9A-CD9AC1715BEB}" type="presParOf" srcId="{9B4DEBFC-8FB3-4A35-8760-CF282F95E292}" destId="{46C9F055-59C2-4B50-AA92-596C2EA305F0}" srcOrd="1" destOrd="0" presId="urn:microsoft.com/office/officeart/2018/2/layout/IconCircleList"/>
    <dgm:cxn modelId="{AB2F95A3-679A-429C-BB30-5055F4037A45}" type="presParOf" srcId="{9B4DEBFC-8FB3-4A35-8760-CF282F95E292}" destId="{21C1D710-9F22-4685-B66D-A39170488120}" srcOrd="2" destOrd="0" presId="urn:microsoft.com/office/officeart/2018/2/layout/IconCircleList"/>
    <dgm:cxn modelId="{DB07FB5B-737A-421E-93BD-5CA23D31344C}" type="presParOf" srcId="{9B4DEBFC-8FB3-4A35-8760-CF282F95E292}" destId="{2FC6DBA1-961B-423F-AB06-84865DE1902B}" srcOrd="3" destOrd="0" presId="urn:microsoft.com/office/officeart/2018/2/layout/IconCircleList"/>
    <dgm:cxn modelId="{42F85410-EB02-4FC2-950A-660E51B51E10}" type="presParOf" srcId="{852A72AF-B903-40D4-ACD1-A9B310A6D4B7}" destId="{F44489A0-59E6-430A-9368-CE4D504C871B}" srcOrd="1" destOrd="0" presId="urn:microsoft.com/office/officeart/2018/2/layout/IconCircleList"/>
    <dgm:cxn modelId="{B1BD6929-BDD2-4872-A6DA-06F5A83384E1}" type="presParOf" srcId="{852A72AF-B903-40D4-ACD1-A9B310A6D4B7}" destId="{6B31D835-4150-4C82-A2F3-87FDF0B8F890}" srcOrd="2" destOrd="0" presId="urn:microsoft.com/office/officeart/2018/2/layout/IconCircleList"/>
    <dgm:cxn modelId="{19D915C6-C8CB-4CD5-A3D0-25AE182D82BB}" type="presParOf" srcId="{6B31D835-4150-4C82-A2F3-87FDF0B8F890}" destId="{2DC1508C-8490-465A-A8B0-A2F6545C490B}" srcOrd="0" destOrd="0" presId="urn:microsoft.com/office/officeart/2018/2/layout/IconCircleList"/>
    <dgm:cxn modelId="{068FDCC9-E626-4C9E-A248-42C685E7AA65}" type="presParOf" srcId="{6B31D835-4150-4C82-A2F3-87FDF0B8F890}" destId="{6C558B45-7BD2-43CA-9335-3216F57A26D7}" srcOrd="1" destOrd="0" presId="urn:microsoft.com/office/officeart/2018/2/layout/IconCircleList"/>
    <dgm:cxn modelId="{9EB58692-8614-4B38-A859-A1F769BF9DB9}" type="presParOf" srcId="{6B31D835-4150-4C82-A2F3-87FDF0B8F890}" destId="{3356C990-3036-49CB-8A29-A868040651BF}" srcOrd="2" destOrd="0" presId="urn:microsoft.com/office/officeart/2018/2/layout/IconCircleList"/>
    <dgm:cxn modelId="{2725D1B1-8021-4629-8979-FC508C3789EB}" type="presParOf" srcId="{6B31D835-4150-4C82-A2F3-87FDF0B8F890}" destId="{C2302C05-2479-4559-8955-1B509038AD07}" srcOrd="3" destOrd="0" presId="urn:microsoft.com/office/officeart/2018/2/layout/IconCircleList"/>
    <dgm:cxn modelId="{448D50D2-17B8-459E-870D-F03C304A1A5C}" type="presParOf" srcId="{852A72AF-B903-40D4-ACD1-A9B310A6D4B7}" destId="{7C3D6BE2-309C-4CFA-B160-98B2AB9EF6F5}" srcOrd="3" destOrd="0" presId="urn:microsoft.com/office/officeart/2018/2/layout/IconCircleList"/>
    <dgm:cxn modelId="{5A78255F-A777-458F-908D-2051CA15AD95}" type="presParOf" srcId="{852A72AF-B903-40D4-ACD1-A9B310A6D4B7}" destId="{B5CD0C24-1967-444A-B7BC-AD63102FCD76}" srcOrd="4" destOrd="0" presId="urn:microsoft.com/office/officeart/2018/2/layout/IconCircleList"/>
    <dgm:cxn modelId="{83E8D802-B425-46E5-B43D-665508978B6D}" type="presParOf" srcId="{B5CD0C24-1967-444A-B7BC-AD63102FCD76}" destId="{FBC4CAB0-E91E-4368-B1E8-165F3231FFB1}" srcOrd="0" destOrd="0" presId="urn:microsoft.com/office/officeart/2018/2/layout/IconCircleList"/>
    <dgm:cxn modelId="{84BEC0A6-2718-41C3-A1CC-1D795CBE8313}" type="presParOf" srcId="{B5CD0C24-1967-444A-B7BC-AD63102FCD76}" destId="{731AA286-3C3A-4CB0-B6BC-DBEEF1BC0FF2}" srcOrd="1" destOrd="0" presId="urn:microsoft.com/office/officeart/2018/2/layout/IconCircleList"/>
    <dgm:cxn modelId="{0DD188AF-089C-4DC7-9D4C-8FCB5228AFDE}" type="presParOf" srcId="{B5CD0C24-1967-444A-B7BC-AD63102FCD76}" destId="{0A40FDAF-9027-4C36-818C-537AAEE89108}" srcOrd="2" destOrd="0" presId="urn:microsoft.com/office/officeart/2018/2/layout/IconCircleList"/>
    <dgm:cxn modelId="{4CAACEB2-4B60-47F1-B775-1171912CE59D}" type="presParOf" srcId="{B5CD0C24-1967-444A-B7BC-AD63102FCD76}" destId="{74257F1E-1C68-4523-8502-826DD040B724}" srcOrd="3" destOrd="0" presId="urn:microsoft.com/office/officeart/2018/2/layout/IconCircleList"/>
    <dgm:cxn modelId="{0C6F53D4-28BD-4955-8E88-A0B9046D97E5}" type="presParOf" srcId="{852A72AF-B903-40D4-ACD1-A9B310A6D4B7}" destId="{D377B453-A8EF-4B68-9C4B-B33BCDE226E0}" srcOrd="5" destOrd="0" presId="urn:microsoft.com/office/officeart/2018/2/layout/IconCircleList"/>
    <dgm:cxn modelId="{BEE27690-353C-4058-A427-DE8F729B801B}" type="presParOf" srcId="{852A72AF-B903-40D4-ACD1-A9B310A6D4B7}" destId="{9ED292ED-4893-46F3-97A0-96B359ABE155}" srcOrd="6" destOrd="0" presId="urn:microsoft.com/office/officeart/2018/2/layout/IconCircleList"/>
    <dgm:cxn modelId="{6C552146-CC15-446F-B254-33E32442B674}" type="presParOf" srcId="{9ED292ED-4893-46F3-97A0-96B359ABE155}" destId="{63B49E9A-5392-4967-842B-76D858F54B9F}" srcOrd="0" destOrd="0" presId="urn:microsoft.com/office/officeart/2018/2/layout/IconCircleList"/>
    <dgm:cxn modelId="{6249F552-4CB6-4F57-BA72-FFB9C5B21E88}" type="presParOf" srcId="{9ED292ED-4893-46F3-97A0-96B359ABE155}" destId="{40656427-257B-4DEA-818F-56F95C207646}" srcOrd="1" destOrd="0" presId="urn:microsoft.com/office/officeart/2018/2/layout/IconCircleList"/>
    <dgm:cxn modelId="{8FEC0D5E-28B2-493D-AA57-61A128ABF30D}" type="presParOf" srcId="{9ED292ED-4893-46F3-97A0-96B359ABE155}" destId="{5B503CAB-1A0B-4B6C-AE67-0C690397E6BB}" srcOrd="2" destOrd="0" presId="urn:microsoft.com/office/officeart/2018/2/layout/IconCircleList"/>
    <dgm:cxn modelId="{3E80743F-D447-4943-833B-4CC343A149C2}" type="presParOf" srcId="{9ED292ED-4893-46F3-97A0-96B359ABE155}" destId="{3789490B-3958-48A0-A438-497FD7228DB8}" srcOrd="3" destOrd="0" presId="urn:microsoft.com/office/officeart/2018/2/layout/IconCircleList"/>
    <dgm:cxn modelId="{4CA2B83F-822C-4909-9573-ECFF89F8916F}" type="presParOf" srcId="{852A72AF-B903-40D4-ACD1-A9B310A6D4B7}" destId="{826919B7-8014-4C85-9C17-E0BF62B5130E}" srcOrd="7" destOrd="0" presId="urn:microsoft.com/office/officeart/2018/2/layout/IconCircleList"/>
    <dgm:cxn modelId="{3F410D5C-A543-48B1-B108-A4D3CA934E54}" type="presParOf" srcId="{852A72AF-B903-40D4-ACD1-A9B310A6D4B7}" destId="{D1F16E5D-6289-421C-AFC1-13F25B50D5B7}" srcOrd="8" destOrd="0" presId="urn:microsoft.com/office/officeart/2018/2/layout/IconCircleList"/>
    <dgm:cxn modelId="{E99ED1C9-F91B-429F-B62B-BE6EF9D17595}" type="presParOf" srcId="{D1F16E5D-6289-421C-AFC1-13F25B50D5B7}" destId="{932CBE66-AAAA-4ABF-804A-DB7DA23DF313}" srcOrd="0" destOrd="0" presId="urn:microsoft.com/office/officeart/2018/2/layout/IconCircleList"/>
    <dgm:cxn modelId="{2240C5C1-3AA0-46BB-BA4D-B4482A550BFF}" type="presParOf" srcId="{D1F16E5D-6289-421C-AFC1-13F25B50D5B7}" destId="{5B54493F-03B9-49E1-8EE6-99CCE1855514}" srcOrd="1" destOrd="0" presId="urn:microsoft.com/office/officeart/2018/2/layout/IconCircleList"/>
    <dgm:cxn modelId="{213A8490-95F3-4A75-A3D8-DDE48880FBA7}" type="presParOf" srcId="{D1F16E5D-6289-421C-AFC1-13F25B50D5B7}" destId="{43ECF478-FE7C-48CF-B580-183877193C97}" srcOrd="2" destOrd="0" presId="urn:microsoft.com/office/officeart/2018/2/layout/IconCircleList"/>
    <dgm:cxn modelId="{2893E09C-1C11-477E-B136-312E8E125800}" type="presParOf" srcId="{D1F16E5D-6289-421C-AFC1-13F25B50D5B7}" destId="{0877E3E1-C5B3-481A-8223-16D184065D72}" srcOrd="3" destOrd="0" presId="urn:microsoft.com/office/officeart/2018/2/layout/IconCircleList"/>
    <dgm:cxn modelId="{7FB63AE1-9553-4CFA-8367-FD77A86BAE01}" type="presParOf" srcId="{852A72AF-B903-40D4-ACD1-A9B310A6D4B7}" destId="{B6684BB7-52BC-4167-9935-CECB0BE6A354}" srcOrd="9" destOrd="0" presId="urn:microsoft.com/office/officeart/2018/2/layout/IconCircleList"/>
    <dgm:cxn modelId="{A66EBDAD-6C94-4570-A25A-74ECF35083B9}" type="presParOf" srcId="{852A72AF-B903-40D4-ACD1-A9B310A6D4B7}" destId="{2F71F9FA-ED68-4761-BD77-71FF750D5DD5}" srcOrd="10" destOrd="0" presId="urn:microsoft.com/office/officeart/2018/2/layout/IconCircleList"/>
    <dgm:cxn modelId="{2948E990-3D7E-4EEA-A507-8534BDAAB1B9}" type="presParOf" srcId="{2F71F9FA-ED68-4761-BD77-71FF750D5DD5}" destId="{83B958F5-E923-4F26-90B2-A02494C925E4}" srcOrd="0" destOrd="0" presId="urn:microsoft.com/office/officeart/2018/2/layout/IconCircleList"/>
    <dgm:cxn modelId="{443EC520-5763-458A-B9DE-365CF9CEC51B}" type="presParOf" srcId="{2F71F9FA-ED68-4761-BD77-71FF750D5DD5}" destId="{65FD3450-A3B1-4BE7-A538-C20E14F49793}" srcOrd="1" destOrd="0" presId="urn:microsoft.com/office/officeart/2018/2/layout/IconCircleList"/>
    <dgm:cxn modelId="{BFA77DBB-F4CE-42F8-A66A-767970F3A943}" type="presParOf" srcId="{2F71F9FA-ED68-4761-BD77-71FF750D5DD5}" destId="{7CD9C746-8F47-4431-BE0A-C8DA2FC6F76A}" srcOrd="2" destOrd="0" presId="urn:microsoft.com/office/officeart/2018/2/layout/IconCircleList"/>
    <dgm:cxn modelId="{5E2DD307-FB11-44CF-9DC6-2A8DB34A154A}" type="presParOf" srcId="{2F71F9FA-ED68-4761-BD77-71FF750D5DD5}" destId="{FB6CD7E4-E90F-4147-BA86-008534C09D5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FF0389-A03D-486B-AFF1-32263DD2882C}">
      <dsp:nvSpPr>
        <dsp:cNvPr id="0" name=""/>
        <dsp:cNvSpPr/>
      </dsp:nvSpPr>
      <dsp:spPr>
        <a:xfrm>
          <a:off x="1175040" y="72291"/>
          <a:ext cx="1018795" cy="10187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9F055-59C2-4B50-AA92-596C2EA305F0}">
      <dsp:nvSpPr>
        <dsp:cNvPr id="0" name=""/>
        <dsp:cNvSpPr/>
      </dsp:nvSpPr>
      <dsp:spPr>
        <a:xfrm>
          <a:off x="1388987" y="286238"/>
          <a:ext cx="590901" cy="5909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6DBA1-961B-423F-AB06-84865DE1902B}">
      <dsp:nvSpPr>
        <dsp:cNvPr id="0" name=""/>
        <dsp:cNvSpPr/>
      </dsp:nvSpPr>
      <dsp:spPr>
        <a:xfrm>
          <a:off x="2412149" y="72291"/>
          <a:ext cx="2401446" cy="1018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Conservation programs/interventions</a:t>
          </a:r>
        </a:p>
      </dsp:txBody>
      <dsp:txXfrm>
        <a:off x="2412149" y="72291"/>
        <a:ext cx="2401446" cy="1018795"/>
      </dsp:txXfrm>
    </dsp:sp>
    <dsp:sp modelId="{2DC1508C-8490-465A-A8B0-A2F6545C490B}">
      <dsp:nvSpPr>
        <dsp:cNvPr id="0" name=""/>
        <dsp:cNvSpPr/>
      </dsp:nvSpPr>
      <dsp:spPr>
        <a:xfrm>
          <a:off x="5232029" y="72291"/>
          <a:ext cx="1018795" cy="101879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558B45-7BD2-43CA-9335-3216F57A26D7}">
      <dsp:nvSpPr>
        <dsp:cNvPr id="0" name=""/>
        <dsp:cNvSpPr/>
      </dsp:nvSpPr>
      <dsp:spPr>
        <a:xfrm>
          <a:off x="5445976" y="286238"/>
          <a:ext cx="590901" cy="5909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02C05-2479-4559-8955-1B509038AD07}">
      <dsp:nvSpPr>
        <dsp:cNvPr id="0" name=""/>
        <dsp:cNvSpPr/>
      </dsp:nvSpPr>
      <dsp:spPr>
        <a:xfrm>
          <a:off x="6469137" y="72291"/>
          <a:ext cx="2401446" cy="1018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Successes/achievements</a:t>
          </a:r>
        </a:p>
      </dsp:txBody>
      <dsp:txXfrm>
        <a:off x="6469137" y="72291"/>
        <a:ext cx="2401446" cy="1018795"/>
      </dsp:txXfrm>
    </dsp:sp>
    <dsp:sp modelId="{FBC4CAB0-E91E-4368-B1E8-165F3231FFB1}">
      <dsp:nvSpPr>
        <dsp:cNvPr id="0" name=""/>
        <dsp:cNvSpPr/>
      </dsp:nvSpPr>
      <dsp:spPr>
        <a:xfrm>
          <a:off x="1175040" y="1915579"/>
          <a:ext cx="1018795" cy="101879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1AA286-3C3A-4CB0-B6BC-DBEEF1BC0FF2}">
      <dsp:nvSpPr>
        <dsp:cNvPr id="0" name=""/>
        <dsp:cNvSpPr/>
      </dsp:nvSpPr>
      <dsp:spPr>
        <a:xfrm>
          <a:off x="1388987" y="2129526"/>
          <a:ext cx="590901" cy="5909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257F1E-1C68-4523-8502-826DD040B724}">
      <dsp:nvSpPr>
        <dsp:cNvPr id="0" name=""/>
        <dsp:cNvSpPr/>
      </dsp:nvSpPr>
      <dsp:spPr>
        <a:xfrm>
          <a:off x="2412149" y="1915579"/>
          <a:ext cx="2401446" cy="1018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Key challenges</a:t>
          </a:r>
        </a:p>
      </dsp:txBody>
      <dsp:txXfrm>
        <a:off x="2412149" y="1915579"/>
        <a:ext cx="2401446" cy="1018795"/>
      </dsp:txXfrm>
    </dsp:sp>
    <dsp:sp modelId="{63B49E9A-5392-4967-842B-76D858F54B9F}">
      <dsp:nvSpPr>
        <dsp:cNvPr id="0" name=""/>
        <dsp:cNvSpPr/>
      </dsp:nvSpPr>
      <dsp:spPr>
        <a:xfrm>
          <a:off x="5232029" y="1915579"/>
          <a:ext cx="1018795" cy="101879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656427-257B-4DEA-818F-56F95C207646}">
      <dsp:nvSpPr>
        <dsp:cNvPr id="0" name=""/>
        <dsp:cNvSpPr/>
      </dsp:nvSpPr>
      <dsp:spPr>
        <a:xfrm>
          <a:off x="5445976" y="2129526"/>
          <a:ext cx="590901" cy="59090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9490B-3958-48A0-A438-497FD7228DB8}">
      <dsp:nvSpPr>
        <dsp:cNvPr id="0" name=""/>
        <dsp:cNvSpPr/>
      </dsp:nvSpPr>
      <dsp:spPr>
        <a:xfrm>
          <a:off x="6469137" y="1915579"/>
          <a:ext cx="2401446" cy="1018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Solutions/Recommendations</a:t>
          </a:r>
        </a:p>
      </dsp:txBody>
      <dsp:txXfrm>
        <a:off x="6469137" y="1915579"/>
        <a:ext cx="2401446" cy="1018795"/>
      </dsp:txXfrm>
    </dsp:sp>
    <dsp:sp modelId="{932CBE66-AAAA-4ABF-804A-DB7DA23DF313}">
      <dsp:nvSpPr>
        <dsp:cNvPr id="0" name=""/>
        <dsp:cNvSpPr/>
      </dsp:nvSpPr>
      <dsp:spPr>
        <a:xfrm>
          <a:off x="1175040" y="3758866"/>
          <a:ext cx="1018795" cy="101879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4493F-03B9-49E1-8EE6-99CCE1855514}">
      <dsp:nvSpPr>
        <dsp:cNvPr id="0" name=""/>
        <dsp:cNvSpPr/>
      </dsp:nvSpPr>
      <dsp:spPr>
        <a:xfrm>
          <a:off x="1388987" y="3972813"/>
          <a:ext cx="590901" cy="59090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77E3E1-C5B3-481A-8223-16D184065D72}">
      <dsp:nvSpPr>
        <dsp:cNvPr id="0" name=""/>
        <dsp:cNvSpPr/>
      </dsp:nvSpPr>
      <dsp:spPr>
        <a:xfrm>
          <a:off x="2412149" y="3758866"/>
          <a:ext cx="2401446" cy="1018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Opportunities</a:t>
          </a:r>
        </a:p>
      </dsp:txBody>
      <dsp:txXfrm>
        <a:off x="2412149" y="3758866"/>
        <a:ext cx="2401446" cy="1018795"/>
      </dsp:txXfrm>
    </dsp:sp>
    <dsp:sp modelId="{83B958F5-E923-4F26-90B2-A02494C925E4}">
      <dsp:nvSpPr>
        <dsp:cNvPr id="0" name=""/>
        <dsp:cNvSpPr/>
      </dsp:nvSpPr>
      <dsp:spPr>
        <a:xfrm>
          <a:off x="5232029" y="3758866"/>
          <a:ext cx="1018795" cy="10187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FD3450-A3B1-4BE7-A538-C20E14F49793}">
      <dsp:nvSpPr>
        <dsp:cNvPr id="0" name=""/>
        <dsp:cNvSpPr/>
      </dsp:nvSpPr>
      <dsp:spPr>
        <a:xfrm>
          <a:off x="5445976" y="3972813"/>
          <a:ext cx="590901" cy="59090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CD7E4-E90F-4147-BA86-008534C09D54}">
      <dsp:nvSpPr>
        <dsp:cNvPr id="0" name=""/>
        <dsp:cNvSpPr/>
      </dsp:nvSpPr>
      <dsp:spPr>
        <a:xfrm>
          <a:off x="6469137" y="3758866"/>
          <a:ext cx="2401446" cy="1018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Alignment with the AAID</a:t>
          </a:r>
          <a:endParaRPr lang="en-US" sz="1400" b="1" kern="1200" dirty="0"/>
        </a:p>
      </dsp:txBody>
      <dsp:txXfrm>
        <a:off x="6469137" y="3758866"/>
        <a:ext cx="2401446" cy="1018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contDir" val="sameDir"/>
            <dgm:param type="grDir" val="tL"/>
            <dgm:param type="flowDir" val="row"/>
          </dgm:alg>
        </dgm:if>
        <dgm:else name="Name5">
          <dgm:alg type="snake">
            <dgm:param type="contDir" val="sameDir"/>
            <dgm:param type="grDir" val="tR"/>
            <dgm:param type="flowDir" val="row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parTxLTRAlign" val="l"/>
                  <dgm:param type="parTxRTLAlign" val="l"/>
                  <dgm:param type="shpTxLTRAlignCh" val="l"/>
                  <dgm:param type="shpTxRTLAlignCh" val="l"/>
                  <dgm:param type="txAnchorVert" val="mid"/>
                </dgm:alg>
              </dgm:if>
              <dgm:else name="Name9">
                <dgm:alg type="tx">
                  <dgm:param type="parTxLTRAlign" val="r"/>
                  <dgm:param type="parTxRTLAlign" val="r"/>
                  <dgm:param type="shpTxLTRAlignCh" val="r"/>
                  <dgm:param type="shpTxRTLAlignCh" val="r"/>
                  <dgm:param type="txAnchorVert" val="mid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35200"/>
            <a:ext cx="9144000" cy="2387600"/>
          </a:xfrm>
          <a:prstGeom prst="rect">
            <a:avLst/>
          </a:prstGeom>
          <a:solidFill>
            <a:srgbClr val="17703A">
              <a:alpha val="57373"/>
            </a:srgbClr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Click to edit section title </a:t>
            </a:r>
            <a:endParaRPr lang="es-E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1372"/>
            <a:ext cx="10515600" cy="4485141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/>
              <a:buChar char="•"/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FI SIDA back cov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0" y="1655945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CA" dirty="0"/>
              <a:t>Click to edit back-cover message</a:t>
            </a:r>
            <a:endParaRPr lang="es-E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24000" y="4238526"/>
            <a:ext cx="9144000" cy="53334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contact referral method, </a:t>
            </a:r>
            <a:r>
              <a:rPr lang="en-GB" dirty="0" err="1"/>
              <a:t>example@efi.int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60919" y="4966854"/>
            <a:ext cx="10670163" cy="976746"/>
          </a:xfrm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200" b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add disclaimer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17703A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9456" y="188640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image" Target="../media/image37.jpe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695" cy="6858000"/>
          </a:xfrm>
          <a:custGeom>
            <a:avLst/>
            <a:gdLst/>
            <a:ahLst/>
            <a:cxnLst/>
            <a:rect l="l" t="t" r="r" b="b"/>
            <a:pathLst>
              <a:path w="12191695" h="6858000">
                <a:moveTo>
                  <a:pt x="0" y="0"/>
                </a:moveTo>
                <a:lnTo>
                  <a:pt x="12191695" y="0"/>
                </a:lnTo>
                <a:lnTo>
                  <a:pt x="1219169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" y="-28389"/>
            <a:ext cx="12191695" cy="690084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644852" y="-31984"/>
            <a:ext cx="8533774" cy="687192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AutoShape 6"/>
          <p:cNvSpPr/>
          <p:nvPr/>
        </p:nvSpPr>
        <p:spPr>
          <a:xfrm>
            <a:off x="3931974" y="3733800"/>
            <a:ext cx="4328052" cy="0"/>
          </a:xfrm>
          <a:prstGeom prst="line">
            <a:avLst/>
          </a:prstGeom>
          <a:ln w="28575" cap="flat">
            <a:solidFill>
              <a:srgbClr val="17703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2106529" y="228600"/>
            <a:ext cx="941471" cy="994193"/>
          </a:xfrm>
          <a:custGeom>
            <a:avLst/>
            <a:gdLst/>
            <a:ahLst/>
            <a:cxnLst/>
            <a:rect l="l" t="t" r="r" b="b"/>
            <a:pathLst>
              <a:path w="941471" h="994193">
                <a:moveTo>
                  <a:pt x="0" y="0"/>
                </a:moveTo>
                <a:lnTo>
                  <a:pt x="941471" y="0"/>
                </a:lnTo>
                <a:lnTo>
                  <a:pt x="941471" y="994193"/>
                </a:lnTo>
                <a:lnTo>
                  <a:pt x="0" y="9941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582288" y="4239835"/>
            <a:ext cx="6984775" cy="686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17703A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Presented by: Michael F. Garbo-Executive Director/SCNL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17703A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on behalf of the Conservation NGOs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79825" y="1158330"/>
            <a:ext cx="6686559" cy="823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5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17703A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NATIONAL FOREST FORUM (NFF)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48000" y="5099328"/>
            <a:ext cx="5727479" cy="33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17703A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3</a:t>
            </a:r>
            <a:r>
              <a:rPr lang="en-US" sz="2000" b="1" baseline="30000" dirty="0">
                <a:solidFill>
                  <a:srgbClr val="17703A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rd</a:t>
            </a:r>
            <a:r>
              <a:rPr lang="en-US" sz="2000" b="1" dirty="0">
                <a:solidFill>
                  <a:srgbClr val="17703A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-5</a:t>
            </a:r>
            <a:r>
              <a:rPr lang="en-US" sz="2000" b="1" baseline="30000" dirty="0">
                <a:solidFill>
                  <a:srgbClr val="17703A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th</a:t>
            </a:r>
            <a:r>
              <a:rPr lang="en-US" sz="2000" b="1" dirty="0">
                <a:solidFill>
                  <a:srgbClr val="17703A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 November  2025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81162" y="-3674853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881" y="170072"/>
            <a:ext cx="956567" cy="9565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03512" y="2327496"/>
            <a:ext cx="84249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Presentation on the Liberia Conservation Sector 2023- Present</a:t>
            </a:r>
          </a:p>
        </p:txBody>
      </p:sp>
      <p:pic>
        <p:nvPicPr>
          <p:cNvPr id="9" name="Picture 8" descr="A black and white logo with an elephant&#10;&#10;AI-generated content may be incorrect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56" y="5837236"/>
            <a:ext cx="720854" cy="720854"/>
          </a:xfrm>
          <a:prstGeom prst="rect">
            <a:avLst/>
          </a:prstGeom>
        </p:spPr>
      </p:pic>
      <p:pic>
        <p:nvPicPr>
          <p:cNvPr id="13" name="Picture 12" descr="A black and white image of two chimpanzees&#10;&#10;AI-generated content may be incorrect.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785" y="5819363"/>
            <a:ext cx="856984" cy="856984"/>
          </a:xfrm>
          <a:prstGeom prst="rect">
            <a:avLst/>
          </a:prstGeom>
        </p:spPr>
      </p:pic>
      <p:pic>
        <p:nvPicPr>
          <p:cNvPr id="14" name="Picture 13" descr="Green and white text on a black background&#10;&#10;AI-generated content may be incorrect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166" y="5931978"/>
            <a:ext cx="1089623" cy="708255"/>
          </a:xfrm>
          <a:prstGeom prst="rect">
            <a:avLst/>
          </a:prstGeom>
        </p:spPr>
      </p:pic>
      <p:pic>
        <p:nvPicPr>
          <p:cNvPr id="18" name="Picture 17" descr="A logo with text and green and yellow letters&#10;&#10;AI-generated content may be incorrect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810" y="6026924"/>
            <a:ext cx="1170226" cy="585113"/>
          </a:xfrm>
          <a:prstGeom prst="rect">
            <a:avLst/>
          </a:prstGeom>
        </p:spPr>
      </p:pic>
      <p:pic>
        <p:nvPicPr>
          <p:cNvPr id="19" name="Picture 18" descr="A logo with trees and text&#10;&#10;AI-generated content may be incorrect.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7" b="30084"/>
          <a:stretch>
            <a:fillRect/>
          </a:stretch>
        </p:blipFill>
        <p:spPr>
          <a:xfrm>
            <a:off x="5508094" y="6029888"/>
            <a:ext cx="1178787" cy="5851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158" y="5722782"/>
            <a:ext cx="941471" cy="9414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314" y="5831121"/>
            <a:ext cx="804132" cy="686791"/>
          </a:xfrm>
          <a:prstGeom prst="rect">
            <a:avLst/>
          </a:prstGeom>
        </p:spPr>
      </p:pic>
      <p:pic>
        <p:nvPicPr>
          <p:cNvPr id="7" name="Picture 6" descr="A monkey with its mouth open&#10;&#10;AI-generated content may be incorrect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04" y="5797618"/>
            <a:ext cx="870776" cy="7291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1" t="23898" r="51299" b="46321"/>
          <a:stretch>
            <a:fillRect/>
          </a:stretch>
        </p:blipFill>
        <p:spPr bwMode="auto">
          <a:xfrm>
            <a:off x="6714140" y="5931524"/>
            <a:ext cx="735178" cy="74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/>
              <a:t>THANK YOU!</a:t>
            </a:r>
          </a:p>
        </p:txBody>
      </p:sp>
      <p:cxnSp>
        <p:nvCxnSpPr>
          <p:cNvPr id="21" name="Straight Connector 2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452617" y="3528543"/>
            <a:ext cx="417147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Handshak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44251" y="805583"/>
            <a:ext cx="4660762" cy="4660762"/>
          </a:xfrm>
          <a:prstGeom prst="rect">
            <a:avLst/>
          </a:prstGeom>
        </p:spPr>
      </p:pic>
      <p:pic>
        <p:nvPicPr>
          <p:cNvPr id="23" name="Picture 2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/>
          <p:cNvSpPr txBox="1"/>
          <p:nvPr/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spcAft>
                <a:spcPts val="600"/>
              </a:spcAft>
            </a:pPr>
            <a:endParaRPr lang="en-US" sz="2000" cap="all" dirty="0">
              <a:solidFill>
                <a:schemeClr val="tx1"/>
              </a:solidFill>
              <a:latin typeface="+mj-lt"/>
              <a:cs typeface="+mj-cs"/>
            </a:endParaRPr>
          </a:p>
          <a:p>
            <a:pPr algn="l">
              <a:spcAft>
                <a:spcPts val="600"/>
              </a:spcAft>
            </a:pPr>
            <a:r>
              <a:rPr lang="en-US" sz="2000" cap="all" dirty="0">
                <a:solidFill>
                  <a:schemeClr val="tx1"/>
                </a:solidFill>
                <a:latin typeface="+mj-lt"/>
                <a:cs typeface="+mj-cs"/>
              </a:rPr>
              <a:t>                                           </a:t>
            </a:r>
            <a:r>
              <a:rPr lang="en-US" sz="2000" b="1" cap="all" dirty="0">
                <a:solidFill>
                  <a:schemeClr val="tx1"/>
                </a:solidFill>
                <a:latin typeface="+mj-lt"/>
                <a:cs typeface="+mj-cs"/>
              </a:rPr>
              <a:t>Presentation Outline</a:t>
            </a:r>
            <a:br>
              <a:rPr lang="en-US" sz="2000" cap="all" dirty="0">
                <a:solidFill>
                  <a:schemeClr val="tx1"/>
                </a:solidFill>
                <a:latin typeface="+mj-lt"/>
                <a:cs typeface="+mj-cs"/>
              </a:rPr>
            </a:br>
            <a:endParaRPr lang="en-US" sz="2000" cap="all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cxnSp>
        <p:nvCxnSpPr>
          <p:cNvPr id="22" name="Straight Connector 2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451579" y="1853754"/>
            <a:ext cx="960327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aphicFrame>
        <p:nvGraphicFramePr>
          <p:cNvPr id="8" name="TextBox 4"/>
          <p:cNvGraphicFramePr/>
          <p:nvPr/>
        </p:nvGraphicFramePr>
        <p:xfrm>
          <a:off x="1450975" y="2008046"/>
          <a:ext cx="10045625" cy="4849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124744"/>
            <a:ext cx="6985992" cy="526176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r>
              <a:rPr lang="en-US" dirty="0"/>
              <a:t>PAs Establishment/management (</a:t>
            </a:r>
            <a:r>
              <a:rPr lang="en-US" dirty="0" err="1"/>
              <a:t>Eg.</a:t>
            </a:r>
            <a:r>
              <a:rPr lang="en-US" dirty="0"/>
              <a:t> Parks, OECMs)</a:t>
            </a:r>
          </a:p>
          <a:p>
            <a:r>
              <a:rPr lang="en-US" dirty="0"/>
              <a:t>Ecotourism</a:t>
            </a:r>
          </a:p>
          <a:p>
            <a:r>
              <a:rPr lang="en-US" dirty="0"/>
              <a:t>Capacity-building</a:t>
            </a:r>
          </a:p>
          <a:p>
            <a:r>
              <a:rPr lang="en-US" dirty="0"/>
              <a:t>Customary Land Formalization (CLF)</a:t>
            </a:r>
          </a:p>
          <a:p>
            <a:r>
              <a:rPr lang="en-US" dirty="0"/>
              <a:t>Livelihoods (</a:t>
            </a:r>
            <a:r>
              <a:rPr lang="en-US" dirty="0" err="1"/>
              <a:t>eg.</a:t>
            </a:r>
            <a:r>
              <a:rPr lang="en-US" dirty="0"/>
              <a:t> Agroforestry/Sustainable Agriculture/VSLA/enterprise development,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Transboundary Landscape Management</a:t>
            </a:r>
          </a:p>
          <a:p>
            <a:r>
              <a:rPr lang="en-US" dirty="0"/>
              <a:t>Supporting Government law/policy reforms</a:t>
            </a:r>
          </a:p>
          <a:p>
            <a:endParaRPr lang="en-GB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199456" y="471487"/>
            <a:ext cx="9585478" cy="4424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</a:rPr>
              <a:t>Conservation programs/interventions</a:t>
            </a:r>
            <a:br>
              <a:rPr lang="en-US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Designated and proposed protected areas in Liberia. Data source: IUCN... |  Download Scientific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574" y="998813"/>
            <a:ext cx="3849267" cy="275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29" y="3755628"/>
            <a:ext cx="3882109" cy="28083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5360" y="1124744"/>
            <a:ext cx="6985992" cy="565202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r>
              <a:rPr lang="en-GB" dirty="0"/>
              <a:t>Legal frameworks (</a:t>
            </a:r>
            <a:r>
              <a:rPr lang="en-GB" sz="2400" dirty="0"/>
              <a:t>NWCPAML, NFRL)</a:t>
            </a:r>
          </a:p>
          <a:p>
            <a:r>
              <a:rPr lang="en-GB" dirty="0"/>
              <a:t>Existing framework for Long-term Conservation Fund (LCF)</a:t>
            </a:r>
          </a:p>
          <a:p>
            <a:r>
              <a:rPr lang="en-US" dirty="0"/>
              <a:t>Revolving funds in circulation that improve local economies ($89,9293)</a:t>
            </a:r>
          </a:p>
          <a:p>
            <a:r>
              <a:rPr lang="en-US" dirty="0"/>
              <a:t>Increased women’s participation in forest management (Rangers, </a:t>
            </a:r>
            <a:r>
              <a:rPr lang="en-US" dirty="0" err="1"/>
              <a:t>Ecoguards</a:t>
            </a:r>
            <a:r>
              <a:rPr lang="en-US" dirty="0"/>
              <a:t>, Park wardens, and Chief Officers)</a:t>
            </a:r>
          </a:p>
          <a:p>
            <a:r>
              <a:rPr lang="en-US" dirty="0"/>
              <a:t>CCA framework &amp; investment ($585,844)</a:t>
            </a:r>
          </a:p>
          <a:p>
            <a:pPr lvl="0"/>
            <a:r>
              <a:rPr lang="en-US" dirty="0"/>
              <a:t>Partnered with </a:t>
            </a:r>
            <a:r>
              <a:rPr lang="en-US" dirty="0" err="1"/>
              <a:t>GoL</a:t>
            </a:r>
            <a:r>
              <a:rPr lang="en-US" dirty="0"/>
              <a:t> to gazette 5 out of 11 PPAs’</a:t>
            </a:r>
          </a:p>
          <a:p>
            <a:pPr lvl="0"/>
            <a:r>
              <a:rPr lang="en-US" dirty="0"/>
              <a:t>690,000 hectares of community Forests under improved management</a:t>
            </a:r>
          </a:p>
          <a:p>
            <a:endParaRPr lang="en-GB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199456" y="471487"/>
            <a:ext cx="9585478" cy="10753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Successes/achievements</a:t>
            </a:r>
            <a:br>
              <a:rPr lang="en-US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3" name="Graphic 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1380" y="1124744"/>
            <a:ext cx="4860620" cy="3275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380" y="4400510"/>
            <a:ext cx="4838084" cy="245749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5360" y="1124744"/>
            <a:ext cx="6757814" cy="565202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89,902 hectares under Restoration </a:t>
            </a:r>
          </a:p>
          <a:p>
            <a:pPr lvl="0"/>
            <a:r>
              <a:rPr lang="en-US" dirty="0"/>
              <a:t>3,856 employment (communities, </a:t>
            </a:r>
            <a:r>
              <a:rPr lang="en-US" dirty="0" err="1"/>
              <a:t>ecoguards</a:t>
            </a:r>
            <a:r>
              <a:rPr lang="en-US" dirty="0"/>
              <a:t>, staff, others)</a:t>
            </a:r>
          </a:p>
          <a:p>
            <a:pPr lvl="0"/>
            <a:r>
              <a:rPr lang="en-GB" dirty="0"/>
              <a:t>98 key capacity-building offered (</a:t>
            </a:r>
            <a:r>
              <a:rPr lang="en-GB" dirty="0" err="1"/>
              <a:t>eg.</a:t>
            </a:r>
            <a:r>
              <a:rPr lang="en-GB" dirty="0"/>
              <a:t> BSc, MSc, specialized trainings, etc.)</a:t>
            </a:r>
            <a:endParaRPr lang="en-US" dirty="0"/>
          </a:p>
          <a:p>
            <a:pPr lvl="0"/>
            <a:r>
              <a:rPr lang="en-GB" dirty="0"/>
              <a:t>Supporting AAID Pillar ii &amp; v, NBSAP, CBD, UNFCCC, 30x30, NDC, etc</a:t>
            </a:r>
            <a:endParaRPr lang="en-US" dirty="0"/>
          </a:p>
          <a:p>
            <a:pPr lvl="0"/>
            <a:r>
              <a:rPr lang="en-US" dirty="0"/>
              <a:t>Supporting Government policy reforms ( </a:t>
            </a:r>
            <a:r>
              <a:rPr lang="en-US" dirty="0" err="1"/>
              <a:t>Eg.</a:t>
            </a:r>
            <a:r>
              <a:rPr lang="en-US" dirty="0"/>
              <a:t> Amended Wildlife law, Carbon Policy)</a:t>
            </a:r>
          </a:p>
          <a:p>
            <a:pPr lvl="0"/>
            <a:r>
              <a:rPr lang="en-GB" dirty="0"/>
              <a:t>Transboundary Conservation/Peacebuilding</a:t>
            </a:r>
            <a:endParaRPr lang="en-US" dirty="0"/>
          </a:p>
          <a:p>
            <a:endParaRPr lang="en-GB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199456" y="471487"/>
            <a:ext cx="9585478" cy="10753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Successes/achievements</a:t>
            </a:r>
            <a:br>
              <a:rPr lang="en-US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174" y="1156760"/>
            <a:ext cx="5064858" cy="263228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Graphic 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3174" y="3933056"/>
            <a:ext cx="5093426" cy="292494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7367" y="692696"/>
            <a:ext cx="7410075" cy="5652029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GB" dirty="0"/>
              <a:t>Competing priorities  &amp; Limited Inter-agency coordination/collaboration (</a:t>
            </a:r>
            <a:r>
              <a:rPr lang="en-GB" dirty="0" err="1"/>
              <a:t>Eg</a:t>
            </a:r>
            <a:r>
              <a:rPr lang="en-GB" dirty="0"/>
              <a:t>. FDA, EPA, MME, LLA, </a:t>
            </a:r>
            <a:r>
              <a:rPr lang="en-GB" dirty="0" err="1"/>
              <a:t>MoA</a:t>
            </a:r>
            <a:r>
              <a:rPr lang="en-GB" dirty="0"/>
              <a:t>)</a:t>
            </a:r>
            <a:endParaRPr lang="en-US" dirty="0"/>
          </a:p>
          <a:p>
            <a:pPr lvl="0"/>
            <a:r>
              <a:rPr lang="en-GB" dirty="0"/>
              <a:t>Lack of an integrated national land-use plan</a:t>
            </a:r>
            <a:endParaRPr lang="en-US" dirty="0"/>
          </a:p>
          <a:p>
            <a:pPr lvl="0"/>
            <a:r>
              <a:rPr lang="en-GB" dirty="0"/>
              <a:t>Minimum funding from </a:t>
            </a:r>
            <a:r>
              <a:rPr lang="en-GB" dirty="0" err="1"/>
              <a:t>GoL</a:t>
            </a:r>
            <a:r>
              <a:rPr lang="en-GB" dirty="0"/>
              <a:t> for sustainable forest management </a:t>
            </a:r>
            <a:endParaRPr lang="en-US" dirty="0"/>
          </a:p>
          <a:p>
            <a:pPr lvl="0"/>
            <a:r>
              <a:rPr lang="en-GB" dirty="0"/>
              <a:t>Influx of illegal foreign miners and farmers in the Priority Forest Landscapes </a:t>
            </a:r>
            <a:endParaRPr lang="en-US" dirty="0"/>
          </a:p>
          <a:p>
            <a:pPr lvl="0"/>
            <a:r>
              <a:rPr lang="en-GB" dirty="0"/>
              <a:t>Delay in the amendment of the NWCPML</a:t>
            </a:r>
            <a:endParaRPr lang="en-US" dirty="0"/>
          </a:p>
          <a:p>
            <a:pPr lvl="0"/>
            <a:r>
              <a:rPr lang="en-GB" dirty="0"/>
              <a:t>Lack of a centralized database for Conservation interventions in priority landscapes</a:t>
            </a:r>
            <a:endParaRPr lang="en-US" dirty="0"/>
          </a:p>
          <a:p>
            <a:pPr lvl="0"/>
            <a:r>
              <a:rPr lang="en-GB" dirty="0"/>
              <a:t>Limited sustainable financing for PAs &amp; OECMs </a:t>
            </a:r>
            <a:endParaRPr lang="en-US" dirty="0"/>
          </a:p>
          <a:p>
            <a:pPr lvl="0"/>
            <a:r>
              <a:rPr lang="en-GB" dirty="0"/>
              <a:t>Weak collaboration on transboundary wildlife crimes</a:t>
            </a:r>
          </a:p>
          <a:p>
            <a:pPr lvl="0"/>
            <a:r>
              <a:rPr lang="en-GB" dirty="0"/>
              <a:t>Limited private sector investment in biodiversity credit, offset, and climate finance  </a:t>
            </a:r>
          </a:p>
          <a:p>
            <a:pPr lvl="0"/>
            <a:r>
              <a:rPr lang="en-GB" dirty="0"/>
              <a:t>Lack of a benefit-sharing mechanism for conservation</a:t>
            </a:r>
            <a:endParaRPr lang="en-US" dirty="0"/>
          </a:p>
          <a:p>
            <a:endParaRPr lang="en-GB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303261" y="260648"/>
            <a:ext cx="9585478" cy="10753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Key Challenges</a:t>
            </a:r>
            <a:br>
              <a:rPr lang="en-US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No photo descript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443" y="1159040"/>
            <a:ext cx="4374557" cy="284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442" y="4099311"/>
            <a:ext cx="4374557" cy="275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5360" y="1124745"/>
            <a:ext cx="11737304" cy="5040560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endParaRPr lang="en-US" dirty="0"/>
          </a:p>
          <a:p>
            <a:pPr lvl="0"/>
            <a:r>
              <a:rPr lang="en-GB" dirty="0"/>
              <a:t>Strengthen Inter-agency coordination/collaboration (Eg, FDA, EPA, MME, LLA, </a:t>
            </a:r>
            <a:r>
              <a:rPr lang="en-GB" dirty="0" err="1"/>
              <a:t>MoA</a:t>
            </a:r>
            <a:r>
              <a:rPr lang="en-GB" dirty="0"/>
              <a:t>)</a:t>
            </a:r>
            <a:endParaRPr lang="en-US" dirty="0"/>
          </a:p>
          <a:p>
            <a:pPr lvl="0"/>
            <a:r>
              <a:rPr lang="en-GB" dirty="0"/>
              <a:t>Develop a National Framework leading to the development of an integrated national land-use plan that considers all the major sectors</a:t>
            </a:r>
            <a:endParaRPr lang="en-US" dirty="0"/>
          </a:p>
          <a:p>
            <a:pPr lvl="0"/>
            <a:r>
              <a:rPr lang="en-GB" dirty="0"/>
              <a:t>Increase national budgetary support</a:t>
            </a:r>
            <a:endParaRPr lang="en-US" dirty="0"/>
          </a:p>
          <a:p>
            <a:pPr lvl="0"/>
            <a:r>
              <a:rPr lang="en-GB" dirty="0"/>
              <a:t>Strengthen border security &amp; national action plan to address the current influx</a:t>
            </a:r>
            <a:endParaRPr lang="en-US" dirty="0"/>
          </a:p>
          <a:p>
            <a:pPr lvl="0"/>
            <a:r>
              <a:rPr lang="en-GB" dirty="0"/>
              <a:t>Immediate action needed for the amendment of the National Wildlife &amp; PA management law</a:t>
            </a:r>
            <a:endParaRPr lang="en-US" dirty="0"/>
          </a:p>
          <a:p>
            <a:pPr lvl="0"/>
            <a:r>
              <a:rPr lang="en-GB" dirty="0"/>
              <a:t>Need for an integrated approach to conservation (conservation, WASH, Infrastructure, etc)</a:t>
            </a:r>
            <a:endParaRPr lang="en-US" dirty="0"/>
          </a:p>
          <a:p>
            <a:pPr lvl="0"/>
            <a:r>
              <a:rPr lang="en-GB" dirty="0"/>
              <a:t>Develop an integrated centralized database </a:t>
            </a:r>
            <a:endParaRPr lang="en-US" dirty="0"/>
          </a:p>
          <a:p>
            <a:pPr lvl="0"/>
            <a:r>
              <a:rPr lang="en-GB" dirty="0"/>
              <a:t>Develop SOP on transboundary wildlife crimes</a:t>
            </a:r>
          </a:p>
          <a:p>
            <a:r>
              <a:rPr lang="en-GB" dirty="0"/>
              <a:t>Need for an engagement framework for private sector investment in biodiversity credits, offsets, and climate finance </a:t>
            </a:r>
          </a:p>
          <a:p>
            <a:r>
              <a:rPr lang="en-GB" dirty="0"/>
              <a:t>Conduct Opportunities Assessment before PA creation in Priority Landscapes</a:t>
            </a:r>
            <a:endParaRPr lang="en-US" dirty="0"/>
          </a:p>
          <a:p>
            <a:endParaRPr lang="en-GB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303261" y="260648"/>
            <a:ext cx="9585478" cy="10753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Solutions/Recommendations</a:t>
            </a:r>
            <a:br>
              <a:rPr lang="en-US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5360" y="1124744"/>
            <a:ext cx="11305256" cy="565202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Highest intact forest complex in West Africa 6.605 million hectares (</a:t>
            </a:r>
            <a:r>
              <a:rPr lang="en-US" i="1" dirty="0"/>
              <a:t>NFI, 2018)</a:t>
            </a:r>
            <a:endParaRPr lang="en-US" dirty="0"/>
          </a:p>
          <a:p>
            <a:r>
              <a:rPr lang="en-GB" dirty="0"/>
              <a:t>Increased partnership with Donor institutions &amp; access to funding mechanism</a:t>
            </a:r>
            <a:endParaRPr lang="en-US" dirty="0"/>
          </a:p>
          <a:p>
            <a:pPr lvl="0"/>
            <a:r>
              <a:rPr lang="en-US" dirty="0"/>
              <a:t>Ecotourism potential</a:t>
            </a:r>
          </a:p>
          <a:p>
            <a:pPr lvl="0"/>
            <a:r>
              <a:rPr lang="en-US" dirty="0"/>
              <a:t>Climate Finance &amp; REDD+/Carbon, </a:t>
            </a:r>
            <a:r>
              <a:rPr lang="en-GB" dirty="0"/>
              <a:t>Sustainable Finance </a:t>
            </a:r>
            <a:endParaRPr lang="en-US" dirty="0"/>
          </a:p>
          <a:p>
            <a:pPr lvl="0"/>
            <a:r>
              <a:rPr lang="en-GB" dirty="0"/>
              <a:t>Tropical Forest Forever Facility (TFFF)</a:t>
            </a:r>
          </a:p>
          <a:p>
            <a:pPr lvl="0"/>
            <a:r>
              <a:rPr lang="en-GB" dirty="0"/>
              <a:t>Frameworks and implementation of CLF &amp; FPIC</a:t>
            </a:r>
          </a:p>
          <a:p>
            <a:pPr lvl="0"/>
            <a:r>
              <a:rPr lang="en-GB" dirty="0"/>
              <a:t>Awareness &amp; Education are the foundation for stakeholders’ participation and ownership</a:t>
            </a:r>
            <a:endParaRPr lang="en-US" dirty="0"/>
          </a:p>
          <a:p>
            <a:endParaRPr lang="en-GB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1303261" y="260648"/>
            <a:ext cx="9585478" cy="10753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Opportunities</a:t>
            </a:r>
            <a:br>
              <a:rPr lang="en-US" b="1" dirty="0">
                <a:solidFill>
                  <a:schemeClr val="tx1"/>
                </a:solidFill>
              </a:rPr>
            </a:br>
            <a:endParaRPr lang="en-GB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480" y="1484784"/>
            <a:ext cx="9144000" cy="2387600"/>
          </a:xfrm>
        </p:spPr>
        <p:txBody>
          <a:bodyPr/>
          <a:lstStyle/>
          <a:p>
            <a:r>
              <a:rPr lang="en-US" b="1" dirty="0"/>
              <a:t>Donor Partners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71664" y="3429000"/>
            <a:ext cx="5760639" cy="1342873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Total funds mobilized for conservation </a:t>
            </a:r>
          </a:p>
          <a:p>
            <a:r>
              <a:rPr lang="en-GB" b="1" dirty="0">
                <a:solidFill>
                  <a:srgbClr val="00B0F0"/>
                </a:solidFill>
              </a:rPr>
              <a:t>  (2023-current) </a:t>
            </a:r>
          </a:p>
          <a:p>
            <a:r>
              <a:rPr lang="en-US" b="1" dirty="0">
                <a:solidFill>
                  <a:srgbClr val="00B0F0"/>
                </a:solidFill>
              </a:rPr>
              <a:t>$60,264,523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3" t="23072" r="13713" b="23089"/>
          <a:stretch>
            <a:fillRect/>
          </a:stretch>
        </p:blipFill>
        <p:spPr>
          <a:xfrm>
            <a:off x="8801446" y="476672"/>
            <a:ext cx="1543026" cy="720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7" b="31416"/>
          <a:stretch>
            <a:fillRect/>
          </a:stretch>
        </p:blipFill>
        <p:spPr>
          <a:xfrm>
            <a:off x="8400256" y="6022345"/>
            <a:ext cx="1654651" cy="635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7" r="19715"/>
          <a:stretch>
            <a:fillRect/>
          </a:stretch>
        </p:blipFill>
        <p:spPr>
          <a:xfrm>
            <a:off x="263280" y="5961361"/>
            <a:ext cx="864168" cy="8467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72" b="25368"/>
          <a:stretch>
            <a:fillRect/>
          </a:stretch>
        </p:blipFill>
        <p:spPr>
          <a:xfrm>
            <a:off x="2063552" y="332655"/>
            <a:ext cx="1490432" cy="7699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72" y="5818000"/>
            <a:ext cx="1446243" cy="87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44" y="5796996"/>
            <a:ext cx="885792" cy="9008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r="18740"/>
          <a:stretch>
            <a:fillRect/>
          </a:stretch>
        </p:blipFill>
        <p:spPr>
          <a:xfrm>
            <a:off x="11224110" y="4235818"/>
            <a:ext cx="920562" cy="12973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3" b="15659"/>
          <a:stretch>
            <a:fillRect/>
          </a:stretch>
        </p:blipFill>
        <p:spPr>
          <a:xfrm>
            <a:off x="191344" y="1916832"/>
            <a:ext cx="980556" cy="624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01" y="4282692"/>
            <a:ext cx="951312" cy="9513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7" r="23839"/>
          <a:stretch>
            <a:fillRect/>
          </a:stretch>
        </p:blipFill>
        <p:spPr>
          <a:xfrm>
            <a:off x="292186" y="2780928"/>
            <a:ext cx="989038" cy="12241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557" y="332655"/>
            <a:ext cx="1746787" cy="91393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110" y="1586030"/>
            <a:ext cx="851753" cy="86409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12651" r="21032" b="15592"/>
          <a:stretch>
            <a:fillRect/>
          </a:stretch>
        </p:blipFill>
        <p:spPr>
          <a:xfrm>
            <a:off x="7176120" y="440057"/>
            <a:ext cx="1224136" cy="96493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8" b="21839"/>
          <a:stretch>
            <a:fillRect/>
          </a:stretch>
        </p:blipFill>
        <p:spPr>
          <a:xfrm>
            <a:off x="2098403" y="6030385"/>
            <a:ext cx="1188698" cy="7087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 r="10468"/>
          <a:stretch>
            <a:fillRect/>
          </a:stretch>
        </p:blipFill>
        <p:spPr>
          <a:xfrm>
            <a:off x="11064552" y="2721266"/>
            <a:ext cx="1127448" cy="13318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31" y="5816599"/>
            <a:ext cx="1476191" cy="9841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3a3d64-d1cc-41cd-a684-8476bd13c503">
      <Terms xmlns="http://schemas.microsoft.com/office/infopath/2007/PartnerControls"/>
    </lcf76f155ced4ddcb4097134ff3c332f>
    <TaxCatchAll xmlns="9e773f60-9bec-461f-b5ab-48e06b0371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9C6F70ABB52F4E9B49E2723D659D7B" ma:contentTypeVersion="20" ma:contentTypeDescription="Crée un document." ma:contentTypeScope="" ma:versionID="8dab549b221bd47e229d044c374ffa7e">
  <xsd:schema xmlns:xsd="http://www.w3.org/2001/XMLSchema" xmlns:xs="http://www.w3.org/2001/XMLSchema" xmlns:p="http://schemas.microsoft.com/office/2006/metadata/properties" xmlns:ns2="9e773f60-9bec-461f-b5ab-48e06b03712b" xmlns:ns3="cc3a3d64-d1cc-41cd-a684-8476bd13c503" targetNamespace="http://schemas.microsoft.com/office/2006/metadata/properties" ma:root="true" ma:fieldsID="93a60f8ce3297bf03c18059e82765e24" ns2:_="" ns3:_="">
    <xsd:import namespace="9e773f60-9bec-461f-b5ab-48e06b03712b"/>
    <xsd:import namespace="cc3a3d64-d1cc-41cd-a684-8476bd13c50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73f60-9bec-461f-b5ab-48e06b03712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Dernier partage par heure par utilisateu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Dernier partage par heur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9152e7cf-da0b-474d-be28-0221350b57f5}" ma:internalName="TaxCatchAll" ma:showField="CatchAllData" ma:web="9e773f60-9bec-461f-b5ab-48e06b0371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3a3d64-d1cc-41cd-a684-8476bd13c5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Balises d’images" ma:readOnly="false" ma:fieldId="{5cf76f15-5ced-4ddc-b409-7134ff3c332f}" ma:taxonomyMulti="true" ma:sspId="3d606419-4bd4-4dd8-8f0f-b14ca53228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816DA1-3670-4FA3-BE78-A5014D2036D6}">
  <ds:schemaRefs/>
</ds:datastoreItem>
</file>

<file path=customXml/itemProps2.xml><?xml version="1.0" encoding="utf-8"?>
<ds:datastoreItem xmlns:ds="http://schemas.openxmlformats.org/officeDocument/2006/customXml" ds:itemID="{43DAC40A-0DBE-40D5-9366-E96CFA4847F5}">
  <ds:schemaRefs/>
</ds:datastoreItem>
</file>

<file path=customXml/itemProps3.xml><?xml version="1.0" encoding="utf-8"?>
<ds:datastoreItem xmlns:ds="http://schemas.openxmlformats.org/officeDocument/2006/customXml" ds:itemID="{CEB8A5B1-EF7C-4040-8488-F8DF46F9ADB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</TotalTime>
  <Words>557</Words>
  <Application>Microsoft Office PowerPoint</Application>
  <PresentationFormat>Widescreen</PresentationFormat>
  <Paragraphs>76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Gill Sans MT</vt:lpstr>
      <vt:lpstr>Gallery</vt:lpstr>
      <vt:lpstr>PowerPoint Presentation</vt:lpstr>
      <vt:lpstr>PowerPoint Presentation</vt:lpstr>
      <vt:lpstr>Conservation programs/interventions </vt:lpstr>
      <vt:lpstr>Successes/achievements </vt:lpstr>
      <vt:lpstr>Successes/achievements </vt:lpstr>
      <vt:lpstr>Key Challenges </vt:lpstr>
      <vt:lpstr>Solutions/Recommendations </vt:lpstr>
      <vt:lpstr>Opportunities </vt:lpstr>
      <vt:lpstr>Donor Partners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E. Taire</dc:creator>
  <cp:lastModifiedBy>Darius Barrolle</cp:lastModifiedBy>
  <cp:revision>41</cp:revision>
  <dcterms:created xsi:type="dcterms:W3CDTF">2025-10-30T10:54:00Z</dcterms:created>
  <dcterms:modified xsi:type="dcterms:W3CDTF">2025-11-20T16:49:14Z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0x0101009D9C6F70ABB52F4E9B49E2723D659D7B</vt:lpwstr>
  </property>
  <property fmtid="{D5CDD505-2E9C-101B-9397-08002B2CF9AE}" pid="3" name="ICV">
    <vt:lpwstr>D8A4B7B2B1074032A552ED8BE8CD7CCE_13</vt:lpwstr>
  </property>
  <property fmtid="{D5CDD505-2E9C-101B-9397-08002B2CF9AE}" pid="4" name="KSOProductBuildVer">
    <vt:lpwstr>1033-12.2.0.23131</vt:lpwstr>
  </property>
</Properties>
</file>